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sldIdLst>
    <p:sldId id="270" r:id="rId2"/>
    <p:sldId id="275" r:id="rId3"/>
    <p:sldId id="276" r:id="rId4"/>
    <p:sldId id="277" r:id="rId5"/>
    <p:sldId id="256" r:id="rId6"/>
    <p:sldId id="261" r:id="rId7"/>
    <p:sldId id="263" r:id="rId8"/>
    <p:sldId id="264" r:id="rId9"/>
    <p:sldId id="266" r:id="rId10"/>
    <p:sldId id="269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9" r:id="rId51"/>
    <p:sldId id="318" r:id="rId52"/>
    <p:sldId id="320" r:id="rId53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5F6"/>
          </a:solidFill>
        </a:fill>
      </a:tcStyle>
    </a:wholeTbl>
    <a:band2H>
      <a:tcTxStyle/>
      <a:tcStyle>
        <a:tcBdr/>
        <a:fill>
          <a:solidFill>
            <a:srgbClr val="E6F2FA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DDD"/>
          </a:solidFill>
        </a:fill>
      </a:tcStyle>
    </a:wholeTbl>
    <a:band2H>
      <a:tcTxStyle/>
      <a:tcStyle>
        <a:tcBdr/>
        <a:fill>
          <a:solidFill>
            <a:srgbClr val="E6EFE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D5CA"/>
          </a:solidFill>
        </a:fill>
      </a:tcStyle>
    </a:wholeTbl>
    <a:band2H>
      <a:tcTxStyle/>
      <a:tcStyle>
        <a:tcBdr/>
        <a:fill>
          <a:solidFill>
            <a:srgbClr val="FFEB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EEDED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958D85"/>
              </a:solidFill>
              <a:prstDash val="solid"/>
              <a:round/>
            </a:ln>
          </a:top>
          <a:bottom>
            <a:ln w="254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958D85"/>
              </a:solidFill>
              <a:prstDash val="solid"/>
              <a:round/>
            </a:ln>
          </a:top>
          <a:bottom>
            <a:ln w="254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DAD8"/>
          </a:solidFill>
        </a:fill>
      </a:tcStyle>
    </a:wholeTbl>
    <a:band2H>
      <a:tcTxStyle/>
      <a:tcStyle>
        <a:tcBdr/>
        <a:fill>
          <a:solidFill>
            <a:srgbClr val="EEEDED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58D85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58D85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58D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12700" cap="flat">
              <a:solidFill>
                <a:srgbClr val="958D85"/>
              </a:solidFill>
              <a:prstDash val="solid"/>
              <a:round/>
            </a:ln>
          </a:top>
          <a:bottom>
            <a:ln w="127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solidFill>
            <a:srgbClr val="958D8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12700" cap="flat">
              <a:solidFill>
                <a:srgbClr val="958D85"/>
              </a:solidFill>
              <a:prstDash val="solid"/>
              <a:round/>
            </a:ln>
          </a:top>
          <a:bottom>
            <a:ln w="127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solidFill>
            <a:srgbClr val="958D85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50800" cap="flat">
              <a:solidFill>
                <a:srgbClr val="958D85"/>
              </a:solidFill>
              <a:prstDash val="solid"/>
              <a:round/>
            </a:ln>
          </a:top>
          <a:bottom>
            <a:ln w="127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12700" cap="flat">
              <a:solidFill>
                <a:srgbClr val="958D85"/>
              </a:solidFill>
              <a:prstDash val="solid"/>
              <a:round/>
            </a:ln>
          </a:top>
          <a:bottom>
            <a:ln w="254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930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8" name="Shape 5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2826849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j-lt"/>
        <a:ea typeface="+mj-ea"/>
        <a:cs typeface="+mj-cs"/>
        <a:sym typeface="Arial"/>
      </a:defRPr>
    </a:lvl1pPr>
    <a:lvl2pPr indent="2286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2pPr>
    <a:lvl3pPr indent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3pPr>
    <a:lvl4pPr indent="6858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4pPr>
    <a:lvl5pPr indent="9144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5pPr>
    <a:lvl6pPr indent="11430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6pPr>
    <a:lvl7pPr indent="13716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7pPr>
    <a:lvl8pPr indent="1600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8pPr>
    <a:lvl9pPr indent="18288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None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1.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Запазване и подобрряване процента на задържане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Подобряване процента на привличане на млади и жени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Повече ротарактори с двойно членство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Привличане на доброволци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None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2.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Насърчаване за използване на ресурсите и възможностите на rotary.org 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Запознаване с мисията, целите и програмите на Ротари и Фондация Ротари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Разпространение до клубовете на документи свързани с устройство, правила и процедури на Ротари Интернешънъл и Фондация Ротари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None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3.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Провеждане на RLI (Ротари Лидершип Институт   )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Ежегодни награди за предприемачи, дарители, млади учени и др. 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Участие на изявени със своята позиция и постижения личности в събитията, организирани от дистрикта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Организиране на събития съвместно с други институции – БАН, представителство на UNESCO и др.</a:t>
            </a:r>
          </a:p>
          <a:p>
            <a:endParaRPr lang="bg-BG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Третата стъпка е да се осигури обучение. Успехът на даден проект зависи от хората. Чрез предоставянето на обучение, квалификация</a:t>
            </a:r>
            <a:r>
              <a:rPr lang="bg-BG" baseline="0" dirty="0" smtClean="0"/>
              <a:t> </a:t>
            </a:r>
            <a:r>
              <a:rPr lang="bg-BG" dirty="0" smtClean="0"/>
              <a:t>и стимулиране на диалога в общността, укрепвате способността на бенефициентите да изпълняват целите на проекта. Добре би било, а за Глобален грант и задължително, ако имате план за предоставяне на нови знания към бенефициентите. Това ще се случи най-лесно, ако си сътрудничите с местни организации, които да ви подкрепят при осигуряване на това обучение.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26</a:t>
            </a:fld>
            <a:endParaRPr lang="bg-BG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Стъпка # 4 е да купуват от местни търговци. Закупувайте оборудване и технологии от местни източници, когато е възможно. Уверете се, че резервните части са налични и на местно ниво. Това е идеален начин за изграждане на капацитет, т.е. за осигуряване на обучение, така че членовете на общността да могат да оперират, поддържат и ремонтират оборудването сами. Винаги е добре да търсите дългосрочно сътрудничество с доставчиците във</a:t>
            </a:r>
            <a:r>
              <a:rPr lang="bg-BG" baseline="0" dirty="0" smtClean="0"/>
              <a:t> </a:t>
            </a:r>
            <a:r>
              <a:rPr lang="bg-BG" dirty="0" smtClean="0"/>
              <a:t>вашия проект по подходящ начин, така че те да имат стимул да продължат да доставят необходимите запаси и след края на проекта.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27</a:t>
            </a:fld>
            <a:endParaRPr lang="bg-BG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Следващата стъпка е да се намери местно финансиране. Получаването на финансиране от местните власти, болници, фирми и други организации интегрира вашия проект в местната общност и подкрепя, а защо не и, дългосрочния му успех.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28</a:t>
            </a:fld>
            <a:endParaRPr lang="bg-BG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Последната стъпка е да измерите успеха си. Първо, събирайте данни, преди да започнете проекта, за да определите откъде тръгвате. Включете ясни и измерими резултати в плана на проекта си и решете как ще събирате данни по време на целия проект и след това. Поддържането на стабилни взаимоотношения с общността може да ви помогне да събирате данни и да решавате или повдигате всички проблеми, които данните извеждат наяве. Повече информация за мониторинга и оценката можете да намерите в Приложението за наблюдение и оценка на глобален грант, което е достъпен онлайн.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29</a:t>
            </a:fld>
            <a:endParaRPr lang="bg-BG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47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bg-BG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D64FF2A8-DFDE-4AE9-91DE-33CA93041F96}" type="slidenum">
              <a:rPr lang="en-US" smtClean="0">
                <a:ea typeface="ヒラギノ角ゴ Pro W3"/>
                <a:cs typeface="ヒラギノ角ゴ Pro W3"/>
              </a:rPr>
              <a:pPr/>
              <a:t>48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bg-BG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D64FF2A8-DFDE-4AE9-91DE-33CA93041F96}" type="slidenum">
              <a:rPr lang="en-US" smtClean="0">
                <a:ea typeface="ヒラギノ角ゴ Pro W3"/>
                <a:cs typeface="ヒラギノ角ゴ Pro W3"/>
              </a:rPr>
              <a:pPr/>
              <a:t>51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027" y="8684926"/>
            <a:ext cx="2972421" cy="4575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>
            <a:lvl1pPr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29057" indent="-280406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21626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570276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18927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467577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16227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364878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13528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0"/>
              </a:spcBef>
            </a:pPr>
            <a:fld id="{28EEA832-E20A-4F7A-A0BA-11EDD4380C2A}" type="slidenum">
              <a:rPr lang="en-US" altLang="en-US" smtClean="0">
                <a:solidFill>
                  <a:srgbClr val="000000"/>
                </a:solidFill>
                <a:cs typeface="Arial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/>
          <a:p>
            <a:endParaRPr lang="bg-BG" altLang="en-US" smtClean="0"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027" y="8684926"/>
            <a:ext cx="2972421" cy="4575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>
            <a:lvl1pPr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29057" indent="-280406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21626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570276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18927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467577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16227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364878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13528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0"/>
              </a:spcBef>
            </a:pPr>
            <a:fld id="{866189CB-789A-41AB-960F-0945587B257E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19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bg-BG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D64FF2A8-DFDE-4AE9-91DE-33CA93041F96}" type="slidenum">
              <a:rPr lang="en-US" smtClean="0">
                <a:ea typeface="ヒラギノ角ゴ Pro W3"/>
                <a:cs typeface="ヒラギノ角ゴ Pro W3"/>
              </a:rPr>
              <a:pPr/>
              <a:t>20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ヒラギノ角ゴ Pro W3" pitchFamily="-84" charset="-128"/>
              </a:rPr>
              <a:t>1. Назначаване и среща с комисията за проектите за служба </a:t>
            </a:r>
            <a:endParaRPr kumimoji="0" lang="bg-BG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ヒラギノ角ゴ Pro W3" pitchFamily="-84" charset="-128"/>
            </a:endParaRPr>
          </a:p>
          <a:p>
            <a:pPr rtl="0" eaLnBrk="1" fontAlgn="base" latinLnBrk="0" hangingPunct="1"/>
            <a:r>
              <a:rPr lang="bg-BG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2. Гарантиране, че комисията за проекти за служба следва основните стъпки за провеждане на успешни проекти: оценка на потребностите, планиране и осъществяване, оценка </a:t>
            </a:r>
          </a:p>
          <a:p>
            <a:pPr rtl="0" eaLnBrk="1" fontAlgn="base" latinLnBrk="0" hangingPunct="1"/>
            <a:r>
              <a:rPr lang="bg-BG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3. Предоставяне на подкрепа за организациите, спонсорирани от вашия клуб: Интеракт, Ротаракт и Ротариански местни отряди </a:t>
            </a:r>
          </a:p>
          <a:p>
            <a:pPr rtl="0" eaLnBrk="1" fontAlgn="base" latinLnBrk="0" hangingPunct="1"/>
            <a:r>
              <a:rPr lang="bg-BG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4. Поканете ротарактори, участници в младежки програми и местни бивши стипендианти на Ротари, които да помогнат или сътрудничат по проекти </a:t>
            </a:r>
          </a:p>
          <a:p>
            <a:pPr rtl="0" eaLnBrk="1" fontAlgn="base" latinLnBrk="0" hangingPunct="1"/>
            <a:r>
              <a:rPr lang="bg-BG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5. Гарантиране, че членовете се придържат към всички приложими програми и политиката за защита на младежта </a:t>
            </a:r>
          </a:p>
          <a:p>
            <a:endParaRPr lang="bg-BG" dirty="0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790E1DE2-1882-4D33-92C1-3952D568539C}" type="slidenum">
              <a:rPr lang="en-US" smtClean="0">
                <a:ea typeface="ヒラギノ角ゴ Pro W3"/>
                <a:cs typeface="ヒラギノ角ゴ Pro W3"/>
              </a:rPr>
              <a:pPr/>
              <a:t>21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200" dirty="0" smtClean="0">
                <a:solidFill>
                  <a:schemeClr val="tx2"/>
                </a:solidFill>
              </a:rPr>
              <a:t>Устойчивостта има различно значение за различните организации</a:t>
            </a:r>
            <a:r>
              <a:rPr lang="en-US" sz="1200" dirty="0" smtClean="0">
                <a:solidFill>
                  <a:schemeClr val="tx2"/>
                </a:solidFill>
              </a:rPr>
              <a:t>.  </a:t>
            </a:r>
            <a:r>
              <a:rPr lang="bg-BG" sz="1200" dirty="0" smtClean="0">
                <a:solidFill>
                  <a:schemeClr val="tx2"/>
                </a:solidFill>
              </a:rPr>
              <a:t>За Фондация Ротари</a:t>
            </a:r>
            <a:r>
              <a:rPr lang="en-US" sz="1200" dirty="0" smtClean="0">
                <a:solidFill>
                  <a:schemeClr val="tx2"/>
                </a:solidFill>
              </a:rPr>
              <a:t> </a:t>
            </a:r>
            <a:r>
              <a:rPr lang="bg-BG" sz="1200" dirty="0" smtClean="0">
                <a:solidFill>
                  <a:schemeClr val="tx2"/>
                </a:solidFill>
              </a:rPr>
              <a:t>устойчивост означава</a:t>
            </a:r>
            <a:r>
              <a:rPr lang="en-US" sz="1200" dirty="0" smtClean="0">
                <a:solidFill>
                  <a:schemeClr val="tx2"/>
                </a:solidFill>
              </a:rPr>
              <a:t> </a:t>
            </a:r>
            <a:r>
              <a:rPr lang="bg-BG" sz="1200" dirty="0" smtClean="0">
                <a:solidFill>
                  <a:schemeClr val="tx2"/>
                </a:solidFill>
              </a:rPr>
              <a:t>предоставяне на дългосрочно решение за нуждите на определена общност,</a:t>
            </a:r>
            <a:r>
              <a:rPr lang="en-US" sz="1200" dirty="0" smtClean="0">
                <a:solidFill>
                  <a:schemeClr val="tx2"/>
                </a:solidFill>
              </a:rPr>
              <a:t> </a:t>
            </a:r>
            <a:r>
              <a:rPr lang="bg-BG" sz="1200" dirty="0" smtClean="0">
                <a:solidFill>
                  <a:schemeClr val="tx2"/>
                </a:solidFill>
              </a:rPr>
              <a:t>така че общността бенефициент</a:t>
            </a:r>
            <a:r>
              <a:rPr lang="en-US" sz="1200" dirty="0" smtClean="0">
                <a:solidFill>
                  <a:schemeClr val="tx2"/>
                </a:solidFill>
              </a:rPr>
              <a:t> </a:t>
            </a:r>
            <a:r>
              <a:rPr lang="bg-BG" sz="1200" dirty="0" smtClean="0">
                <a:solidFill>
                  <a:schemeClr val="tx2"/>
                </a:solidFill>
              </a:rPr>
              <a:t>да може да го поддържа и след приключването на гранта</a:t>
            </a:r>
            <a:r>
              <a:rPr lang="en-US" sz="1200" dirty="0" smtClean="0">
                <a:solidFill>
                  <a:schemeClr val="tx2"/>
                </a:solidFill>
              </a:rPr>
              <a:t>.  </a:t>
            </a:r>
            <a:endParaRPr lang="bg-BG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22</a:t>
            </a:fld>
            <a:endParaRPr lang="bg-BG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Най-важното място, от което да започнете, когато проектирате устойчив проект, е местната</a:t>
            </a:r>
            <a:r>
              <a:rPr lang="bg-BG" baseline="0" dirty="0" smtClean="0"/>
              <a:t> </a:t>
            </a:r>
            <a:r>
              <a:rPr lang="bg-BG" dirty="0" smtClean="0"/>
              <a:t>общност. Ротари клубът на мястото, където ще се осъществи проектът, трябва да работи с членове на облагодетелстващата общност, за да идентифицира нуждите и да разработи решение, което се основава на силните страни на общността и съответства на местните ценности и култура. Ротари има чудесен документ, който може да ви помогне в този процес. Той се нарича Инструменти за оценка на общността и е достъпен на уебсайта на Ротари.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24</a:t>
            </a:fld>
            <a:endParaRPr lang="bg-BG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Следващата стъпка в разработването на устойчив проект е да се насърчи местната ангажираност с проекта. Това е истински знак за успеха на проекта, когато членовете на общността прегърнат проекта като свой собствен. Оправомощаването на членовете на общността да оценяват своите нужди и да планират проекти, които се занимават с тях, води до най-ефективните проекти и най-устойчивите резултати. Идентифицирайте ключовите членове на общността, които могат да помогнат на създаване на трайни подобрения.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25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" name="TextBox 9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29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53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7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58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59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67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1800">
                <a:solidFill>
                  <a:srgbClr val="D9D9D9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78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sz="4000" cap="all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8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9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9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1pPr>
            <a:lvl2pPr marL="790575" indent="-333375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2pPr>
            <a:lvl3pPr marL="1234439" indent="-320039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3pPr>
            <a:lvl4pPr marL="17272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4pPr>
            <a:lvl5pPr marL="21844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02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0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pPr>
            <a:endParaRPr/>
          </a:p>
        </p:txBody>
      </p:sp>
      <p:pic>
        <p:nvPicPr>
          <p:cNvPr id="207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1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7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2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3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38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/>
                <a:ea typeface="Georgia"/>
                <a:cs typeface="Georgia"/>
                <a:sym typeface="Georgia"/>
              </a:defRPr>
            </a:lvl1pPr>
            <a:lvl2pPr>
              <a:defRPr>
                <a:latin typeface="Georgia"/>
                <a:ea typeface="Georgia"/>
                <a:cs typeface="Georgia"/>
                <a:sym typeface="Georgia"/>
              </a:defRPr>
            </a:lvl2pPr>
            <a:lvl3pPr>
              <a:defRPr>
                <a:latin typeface="Georgia"/>
                <a:ea typeface="Georgia"/>
                <a:cs typeface="Georgia"/>
                <a:sym typeface="Georgia"/>
              </a:defRPr>
            </a:lvl3pPr>
            <a:lvl4pPr>
              <a:defRPr>
                <a:latin typeface="Georgia"/>
                <a:ea typeface="Georgia"/>
                <a:cs typeface="Georgia"/>
                <a:sym typeface="Georgia"/>
              </a:defRPr>
            </a:lvl4pPr>
            <a:lvl5pPr>
              <a:defRPr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39" name="Text Placeholder 3"/>
          <p:cNvSpPr>
            <a:spLocks noGrp="1"/>
          </p:cNvSpPr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>
                <a:latin typeface="Georgia"/>
                <a:ea typeface="Georgia"/>
                <a:cs typeface="Georgia"/>
                <a:sym typeface="Georgia"/>
              </a:defRPr>
            </a:pPr>
            <a:endParaRPr/>
          </a:p>
        </p:txBody>
      </p:sp>
      <p:sp>
        <p:nvSpPr>
          <p:cNvPr id="9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6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7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3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TextBox 8"/>
          <p:cNvSpPr txBox="1"/>
          <p:nvPr/>
        </p:nvSpPr>
        <p:spPr>
          <a:xfrm>
            <a:off x="2595254" y="620687"/>
            <a:ext cx="2748507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 err="1"/>
              <a:t>Година</a:t>
            </a:r>
            <a:r>
              <a:rPr dirty="0"/>
              <a:t> </a:t>
            </a:r>
            <a:r>
              <a:rPr dirty="0" smtClean="0"/>
              <a:t>2018-2019</a:t>
            </a:r>
            <a:endParaRPr dirty="0"/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 err="1"/>
              <a:t>Президент</a:t>
            </a:r>
            <a:r>
              <a:rPr dirty="0"/>
              <a:t> РИ: </a:t>
            </a:r>
            <a:r>
              <a:rPr dirty="0" err="1"/>
              <a:t>Бари</a:t>
            </a:r>
            <a:r>
              <a:rPr dirty="0"/>
              <a:t> </a:t>
            </a:r>
            <a:r>
              <a:rPr dirty="0" err="1"/>
              <a:t>Расин</a:t>
            </a:r>
            <a:endParaRPr dirty="0"/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/>
              <a:t>ДГ 2018-19:  </a:t>
            </a:r>
            <a:r>
              <a:rPr dirty="0" err="1"/>
              <a:t>Веселин</a:t>
            </a:r>
            <a:r>
              <a:rPr dirty="0"/>
              <a:t> </a:t>
            </a:r>
            <a:r>
              <a:rPr dirty="0" err="1"/>
              <a:t>Димитров</a:t>
            </a:r>
            <a:endParaRPr sz="2400" dirty="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 err="1"/>
              <a:t>Дистрикт</a:t>
            </a:r>
            <a:r>
              <a:rPr dirty="0"/>
              <a:t> 2482</a:t>
            </a:r>
          </a:p>
        </p:txBody>
      </p:sp>
      <p:pic>
        <p:nvPicPr>
          <p:cNvPr id="40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8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3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9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01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TextBox 3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304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12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5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6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9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24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8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9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36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38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0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48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60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3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4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9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72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74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5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7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83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85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38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7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388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Picture 2" descr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168650" y="1272557"/>
            <a:ext cx="2483470" cy="817211"/>
          </a:xfrm>
          <a:prstGeom prst="rect">
            <a:avLst/>
          </a:prstGeom>
          <a:ln w="12700">
            <a:miter lim="400000"/>
          </a:ln>
        </p:spPr>
      </p:pic>
      <p:sp>
        <p:nvSpPr>
          <p:cNvPr id="4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" name="TextBox 2"/>
          <p:cNvSpPr txBox="1"/>
          <p:nvPr userDrawn="1"/>
        </p:nvSpPr>
        <p:spPr>
          <a:xfrm>
            <a:off x="5796136" y="6165304"/>
            <a:ext cx="289783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sz="1400" dirty="0" smtClean="0"/>
              <a:t>ПЕТС</a:t>
            </a:r>
            <a:r>
              <a:rPr lang="en-US" sz="1400" baseline="0" dirty="0" smtClean="0"/>
              <a:t>  </a:t>
            </a:r>
            <a:r>
              <a:rPr lang="bg-BG" sz="1400" baseline="0" dirty="0" smtClean="0"/>
              <a:t>Ротаракт</a:t>
            </a:r>
            <a:endParaRPr sz="1400"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51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133528" y="2708919"/>
            <a:ext cx="3398913" cy="777553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" name="TextBox 2"/>
          <p:cNvSpPr txBox="1"/>
          <p:nvPr userDrawn="1"/>
        </p:nvSpPr>
        <p:spPr>
          <a:xfrm>
            <a:off x="5796136" y="6165304"/>
            <a:ext cx="289783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sz="1400" dirty="0" smtClean="0"/>
              <a:t>ПЕТС</a:t>
            </a:r>
            <a:r>
              <a:rPr lang="en-US" sz="1400" baseline="0" dirty="0" smtClean="0"/>
              <a:t>  </a:t>
            </a:r>
            <a:r>
              <a:rPr lang="bg-BG" sz="1400" baseline="0" dirty="0" smtClean="0"/>
              <a:t>Ротаракт</a:t>
            </a:r>
            <a:endParaRPr sz="1400"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622798" y="3021834"/>
            <a:ext cx="3637385" cy="119691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rcRect r="60781"/>
          <a:stretch>
            <a:fillRect/>
          </a:stretch>
        </p:blipFill>
        <p:spPr>
          <a:xfrm>
            <a:off x="6651625" y="469900"/>
            <a:ext cx="1708150" cy="890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443" name="Picture 2" descr="Picture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162800" y="4558732"/>
            <a:ext cx="1818693" cy="59846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6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1pPr>
            <a:lvl2pPr marL="790575" indent="-333375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2pPr>
            <a:lvl3pPr marL="1234439" indent="-320039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3pPr>
            <a:lvl4pPr marL="17272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4pPr>
            <a:lvl5pPr marL="21844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62" name="Picture 2" descr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012799" y="476672"/>
            <a:ext cx="1664476" cy="547713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7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73" name="TextBox 9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74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" name="TextBox 2"/>
          <p:cNvSpPr txBox="1"/>
          <p:nvPr userDrawn="1"/>
        </p:nvSpPr>
        <p:spPr>
          <a:xfrm>
            <a:off x="5796136" y="6165304"/>
            <a:ext cx="289783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sz="1400" dirty="0" smtClean="0"/>
              <a:t>ПЕТС</a:t>
            </a:r>
            <a:r>
              <a:rPr lang="en-US" sz="1400" baseline="0" dirty="0" smtClean="0"/>
              <a:t>  </a:t>
            </a:r>
            <a:r>
              <a:rPr lang="bg-BG" sz="1400" baseline="0" dirty="0" smtClean="0"/>
              <a:t>Ротаракт</a:t>
            </a:r>
            <a:endParaRPr sz="1400"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5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86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9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7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98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" name="TextBox 2"/>
          <p:cNvSpPr txBox="1"/>
          <p:nvPr userDrawn="1"/>
        </p:nvSpPr>
        <p:spPr>
          <a:xfrm>
            <a:off x="5796136" y="6165304"/>
            <a:ext cx="289783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sz="1400" dirty="0" smtClean="0"/>
              <a:t>ПЕТС</a:t>
            </a:r>
            <a:r>
              <a:rPr lang="en-US" sz="1400" baseline="0" dirty="0" smtClean="0"/>
              <a:t>  </a:t>
            </a:r>
            <a:r>
              <a:rPr lang="bg-BG" sz="1400" baseline="0" dirty="0" smtClean="0"/>
              <a:t>Ротаракт</a:t>
            </a:r>
            <a:endParaRPr sz="1400"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50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9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510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5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18D031-6BFD-F443-831F-E53E861DFC1A}" type="datetimeFigureOut">
              <a:rPr lang="en-US" smtClean="0"/>
              <a:t>3/25/2018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440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288" y="404813"/>
            <a:ext cx="149542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04483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6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62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7" name="Rectangle 5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97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02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03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11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5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17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2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9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30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39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3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44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45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" name="Picture 3" descr="Picture 3"/>
          <p:cNvPicPr>
            <a:picLocks noChangeAspect="1"/>
          </p:cNvPicPr>
          <p:nvPr/>
        </p:nvPicPr>
        <p:blipFill>
          <a:blip r:embed="rId41" cstate="print">
            <a:extLst/>
          </a:blip>
          <a:stretch>
            <a:fillRect/>
          </a:stretch>
        </p:blipFill>
        <p:spPr>
          <a:xfrm>
            <a:off x="458787" y="6165850"/>
            <a:ext cx="1216026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4" descr="Picture 4"/>
          <p:cNvPicPr>
            <a:picLocks noChangeAspect="1"/>
          </p:cNvPicPr>
          <p:nvPr/>
        </p:nvPicPr>
        <p:blipFill>
          <a:blip r:embed="rId42" cstate="print">
            <a:extLst/>
          </a:blip>
          <a:stretch>
            <a:fillRect/>
          </a:stretch>
        </p:blipFill>
        <p:spPr>
          <a:xfrm>
            <a:off x="5562600" y="152400"/>
            <a:ext cx="3124200" cy="31242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553200" y="6245225"/>
            <a:ext cx="358413" cy="35066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Arial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" name="TextBox 2"/>
          <p:cNvSpPr txBox="1"/>
          <p:nvPr userDrawn="1"/>
        </p:nvSpPr>
        <p:spPr>
          <a:xfrm>
            <a:off x="4159424" y="6172200"/>
            <a:ext cx="4908376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  <a:endParaRPr lang="en-US" sz="1400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70" r:id="rId18"/>
    <p:sldLayoutId id="2147483671" r:id="rId19"/>
    <p:sldLayoutId id="2147483672" r:id="rId20"/>
    <p:sldLayoutId id="2147483674" r:id="rId21"/>
    <p:sldLayoutId id="2147483675" r:id="rId22"/>
    <p:sldLayoutId id="2147483676" r:id="rId23"/>
    <p:sldLayoutId id="2147483677" r:id="rId24"/>
    <p:sldLayoutId id="2147483678" r:id="rId25"/>
    <p:sldLayoutId id="2147483679" r:id="rId26"/>
    <p:sldLayoutId id="2147483680" r:id="rId27"/>
    <p:sldLayoutId id="2147483681" r:id="rId28"/>
    <p:sldLayoutId id="2147483683" r:id="rId29"/>
    <p:sldLayoutId id="2147483685" r:id="rId30"/>
    <p:sldLayoutId id="2147483686" r:id="rId31"/>
    <p:sldLayoutId id="2147483687" r:id="rId32"/>
    <p:sldLayoutId id="2147483689" r:id="rId33"/>
    <p:sldLayoutId id="2147483690" r:id="rId34"/>
    <p:sldLayoutId id="2147483691" r:id="rId35"/>
    <p:sldLayoutId id="2147483692" r:id="rId36"/>
    <p:sldLayoutId id="2147483693" r:id="rId37"/>
    <p:sldLayoutId id="2147483694" r:id="rId38"/>
    <p:sldLayoutId id="2147483695" r:id="rId39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Anthem_2482.avi" TargetMode="Externa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06%20Mitko%20Dimitrov%20&#1055;&#1088;&#1077;&#1079;&#1077;&#1085;&#1090;&#1072;&#1094;&#1080;&#1103;.ppt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budget.pd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8191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894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-76200" y="3200400"/>
            <a:ext cx="9296400" cy="121920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 членството и подкрепа за силни клубове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688"/>
            <a:ext cx="6400800" cy="950912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bg-BG" altLang="en-US" sz="2400" dirty="0" smtClean="0">
                <a:latin typeface="Georgia" pitchFamily="18" charset="0"/>
                <a:cs typeface="Times New Roman" pitchFamily="18" charset="0"/>
              </a:rPr>
              <a:t>Ана Шопова</a:t>
            </a:r>
            <a:r>
              <a:rPr lang="en-US" altLang="en-US" sz="2400" dirty="0" smtClean="0">
                <a:latin typeface="Georgia" pitchFamily="18" charset="0"/>
                <a:cs typeface="Times New Roman" pitchFamily="18" charset="0"/>
              </a:rPr>
              <a:t>, </a:t>
            </a:r>
            <a:r>
              <a:rPr lang="bg-BG" altLang="en-US" sz="2400" dirty="0" smtClean="0">
                <a:latin typeface="Georgia" pitchFamily="18" charset="0"/>
                <a:cs typeface="Times New Roman" pitchFamily="18" charset="0"/>
              </a:rPr>
              <a:t>РК – Смолян</a:t>
            </a:r>
          </a:p>
        </p:txBody>
      </p:sp>
    </p:spTree>
    <p:extLst>
      <p:ext uri="{BB962C8B-B14F-4D97-AF65-F5344CB8AC3E}">
        <p14:creationId xmlns:p14="http://schemas.microsoft.com/office/powerpoint/2010/main" val="139798779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325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bg-BG" sz="2800" smtClean="0">
                <a:latin typeface="Arial Narrow" pitchFamily="34" charset="0"/>
              </a:rPr>
              <a:t>Светът се променя всяка секунда ....</a:t>
            </a:r>
            <a:endParaRPr lang="en-US" altLang="en-US" sz="28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	Развивайки се, ни дава възможност за нови хоризонти, които са предизвикателства за нашето морално, духовно и материално израстване, което ни кара да бъдем адаптивни, приспособими, за да оцелеем във времето. </a:t>
            </a:r>
          </a:p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r>
              <a:rPr lang="bg-BG" altLang="bg-BG" sz="2000" dirty="0" smtClean="0">
                <a:latin typeface="Georgia" pitchFamily="18" charset="0"/>
              </a:rPr>
              <a:t> </a:t>
            </a:r>
            <a:r>
              <a:rPr lang="bg-BG" altLang="bg-BG" sz="2000" dirty="0" smtClean="0">
                <a:solidFill>
                  <a:schemeClr val="tx2"/>
                </a:solidFill>
                <a:latin typeface="Georgia" pitchFamily="18" charset="0"/>
              </a:rPr>
              <a:t>„Оцеляват не най-силните или най-умните, а онези, които най-добре се адаптират към промяната. </a:t>
            </a:r>
            <a:r>
              <a:rPr lang="bg-BG" altLang="bg-BG" sz="2000" b="1" i="1" dirty="0" smtClean="0">
                <a:solidFill>
                  <a:schemeClr val="tx2"/>
                </a:solidFill>
                <a:latin typeface="Georgia" pitchFamily="18" charset="0"/>
              </a:rPr>
              <a:t>– Чарлз Дарвин“</a:t>
            </a:r>
            <a:endParaRPr lang="ru-RU" altLang="bg-BG" sz="2000" dirty="0" smtClean="0">
              <a:solidFill>
                <a:schemeClr val="tx2"/>
              </a:solidFill>
              <a:latin typeface="Georgia" pitchFamily="18" charset="0"/>
            </a:endParaRPr>
          </a:p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	</a:t>
            </a:r>
            <a:r>
              <a:rPr lang="ru-RU" altLang="bg-BG" sz="2000" dirty="0" smtClean="0">
                <a:solidFill>
                  <a:srgbClr val="FF0000"/>
                </a:solidFill>
                <a:latin typeface="Georgia" pitchFamily="18" charset="0"/>
              </a:rPr>
              <a:t>Дълг и привилегия на всеки ротарианец е да развива своя клуб, като подбира нови, достойни членове на клуба</a:t>
            </a: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. </a:t>
            </a:r>
            <a:endParaRPr lang="en-US" altLang="bg-BG" sz="20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r>
              <a:rPr lang="en-US" altLang="bg-BG" sz="2000" dirty="0" smtClean="0">
                <a:solidFill>
                  <a:srgbClr val="002060"/>
                </a:solidFill>
                <a:latin typeface="Georgia" pitchFamily="18" charset="0"/>
              </a:rPr>
              <a:t>	</a:t>
            </a: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Обновяването на клуба с нови членове дава възможност за свежи, креативни идеи, различни гледни точки, които ни </a:t>
            </a:r>
            <a:r>
              <a:rPr lang="bg-BG" altLang="bg-BG" sz="2000" dirty="0" smtClean="0">
                <a:solidFill>
                  <a:srgbClr val="002060"/>
                </a:solidFill>
                <a:latin typeface="Georgia" pitchFamily="18" charset="0"/>
              </a:rPr>
              <a:t>п</a:t>
            </a: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редизвикват за по-широк мироглед и различна гледна точка.</a:t>
            </a:r>
          </a:p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endParaRPr lang="ru-RU" altLang="bg-BG" sz="2000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4277" name="Picture 5" descr="Blue hill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941168"/>
            <a:ext cx="1725960" cy="91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67230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  <a:normAutofit/>
          </a:bodyPr>
          <a:lstStyle/>
          <a:p>
            <a:r>
              <a:rPr lang="bg-BG" altLang="bg-BG" sz="2400" dirty="0" smtClean="0">
                <a:latin typeface="Arial Narrow" pitchFamily="34" charset="0"/>
              </a:rPr>
              <a:t>„</a:t>
            </a:r>
            <a:r>
              <a:rPr lang="bg-BG" altLang="bg-BG" sz="2400" i="1" dirty="0" smtClean="0">
                <a:latin typeface="Arial Narrow" pitchFamily="34" charset="0"/>
              </a:rPr>
              <a:t>Доведи един, ...............“ лозунг на СД на РИ юни 2009</a:t>
            </a:r>
          </a:p>
        </p:txBody>
      </p:sp>
      <p:sp>
        <p:nvSpPr>
          <p:cNvPr id="55299" name="Content Placeholder 4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Почтени хора, с кауза и опит в решаване на проблеми.Безкористна служба! 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Активни и действени личности, способни да внесат промяна в живота на клуба.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Да пасват на клуба.Приятелска среда на общуване.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Влиятелни, професионалисти с опит и стабилни финансови възможности.</a:t>
            </a:r>
            <a:r>
              <a:rPr lang="en-US" altLang="bg-BG" sz="1800" dirty="0" smtClean="0">
                <a:latin typeface="Georgia" panose="02040502050405020303" pitchFamily="18" charset="0"/>
                <a:cs typeface="Arial" pitchFamily="34" charset="0"/>
              </a:rPr>
              <a:t/>
            </a:r>
            <a:br>
              <a:rPr lang="en-US" altLang="bg-BG" sz="1800" dirty="0" smtClean="0">
                <a:latin typeface="Georgia" panose="02040502050405020303" pitchFamily="18" charset="0"/>
                <a:cs typeface="Arial" pitchFamily="34" charset="0"/>
              </a:rPr>
            </a:b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Млади хора и жени.Над десет клуба в България не допускат жени </a:t>
            </a:r>
            <a:r>
              <a:rPr lang="en-US" altLang="bg-BG" sz="1800" dirty="0" smtClean="0">
                <a:latin typeface="Georgia" panose="02040502050405020303" pitchFamily="18" charset="0"/>
                <a:cs typeface="Arial" pitchFamily="34" charset="0"/>
              </a:rPr>
              <a:t/>
            </a:r>
            <a:br>
              <a:rPr lang="en-US" altLang="bg-BG" sz="1800" dirty="0" smtClean="0">
                <a:latin typeface="Georgia" panose="02040502050405020303" pitchFamily="18" charset="0"/>
                <a:cs typeface="Arial" pitchFamily="34" charset="0"/>
              </a:rPr>
            </a:b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Информираност за същността, целите, задачите и постиженията на Ротари.</a:t>
            </a:r>
          </a:p>
        </p:txBody>
      </p:sp>
      <p:pic>
        <p:nvPicPr>
          <p:cNvPr id="55301" name="Picture 5" descr="j02832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92896"/>
            <a:ext cx="1592835" cy="86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025170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bg-BG" sz="2800" smtClean="0">
                <a:latin typeface="Arial Narrow" pitchFamily="34" charset="0"/>
              </a:rPr>
              <a:t>...................,запази един” лозунг на РИ юни 2009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457200" y="1143001"/>
            <a:ext cx="8003232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eaLnBrk="1" hangingPunct="1">
              <a:buFontTx/>
              <a:buNone/>
            </a:pPr>
            <a:r>
              <a:rPr lang="bg-BG" altLang="bg-BG" dirty="0">
                <a:latin typeface="Georgia" panose="02040502050405020303" pitchFamily="18" charset="0"/>
              </a:rPr>
              <a:t>	 </a:t>
            </a:r>
          </a:p>
          <a:p>
            <a:pPr eaLnBrk="1" hangingPunct="1"/>
            <a:r>
              <a:rPr lang="bg-BG" altLang="bg-BG" dirty="0">
                <a:latin typeface="Georgia" panose="02040502050405020303" pitchFamily="18" charset="0"/>
              </a:rPr>
              <a:t>   Действителните ротарианци са опита, традицията, стабилността и увереността в действията на клуба. Познават Ротари като организация, правила, документи, изисквания.</a:t>
            </a:r>
          </a:p>
          <a:p>
            <a:pPr eaLnBrk="1" hangingPunct="1">
              <a:buFontTx/>
              <a:buNone/>
            </a:pPr>
            <a:endParaRPr lang="bg-BG" altLang="bg-BG" dirty="0">
              <a:latin typeface="Georgia" panose="02040502050405020303" pitchFamily="18" charset="0"/>
            </a:endParaRPr>
          </a:p>
          <a:p>
            <a:pPr eaLnBrk="1" hangingPunct="1"/>
            <a:r>
              <a:rPr lang="bg-BG" altLang="bg-BG" dirty="0">
                <a:latin typeface="Georgia" panose="02040502050405020303" pitchFamily="18" charset="0"/>
              </a:rPr>
              <a:t>  Да се възлагат на всички членове задачи според техните интереси и опит, както и да се ангажират членовете в проекти за решаване на нужди на общността. </a:t>
            </a:r>
          </a:p>
          <a:p>
            <a:pPr eaLnBrk="1" hangingPunct="1"/>
            <a:endParaRPr lang="bg-BG" altLang="bg-BG" dirty="0">
              <a:latin typeface="Georgia" panose="02040502050405020303" pitchFamily="18" charset="0"/>
            </a:endParaRPr>
          </a:p>
          <a:p>
            <a:pPr eaLnBrk="1" hangingPunct="1"/>
            <a:r>
              <a:rPr lang="bg-BG" altLang="bg-BG" dirty="0">
                <a:latin typeface="Georgia" panose="02040502050405020303" pitchFamily="18" charset="0"/>
              </a:rPr>
              <a:t>  Да се познава Ротари като свят на възможности за професионално и приятелско общуване в България и по света.</a:t>
            </a:r>
            <a:endParaRPr lang="en-US" altLang="bg-BG" dirty="0">
              <a:latin typeface="Georgia" panose="02040502050405020303" pitchFamily="18" charset="0"/>
            </a:endParaRPr>
          </a:p>
          <a:p>
            <a:pPr eaLnBrk="1" hangingPunct="1">
              <a:buFontTx/>
              <a:buNone/>
            </a:pPr>
            <a:endParaRPr lang="bg-BG" altLang="bg-BG" dirty="0">
              <a:latin typeface="Georgia" panose="02040502050405020303" pitchFamily="18" charset="0"/>
            </a:endParaRPr>
          </a:p>
          <a:p>
            <a:pPr eaLnBrk="1" hangingPunct="1"/>
            <a:r>
              <a:rPr lang="bg-BG" altLang="bg-BG" dirty="0">
                <a:latin typeface="Georgia" panose="02040502050405020303" pitchFamily="18" charset="0"/>
              </a:rPr>
              <a:t> Създаване на приятелска атмосфера, сплотеност на колектива</a:t>
            </a:r>
            <a:r>
              <a:rPr lang="bg-BG" altLang="bg-BG" dirty="0" smtClean="0">
                <a:latin typeface="Georgia" panose="02040502050405020303" pitchFamily="18" charset="0"/>
              </a:rPr>
              <a:t>.</a:t>
            </a:r>
            <a:endParaRPr lang="bg-BG" altLang="bg-BG" dirty="0">
              <a:latin typeface="Georgia" panose="02040502050405020303" pitchFamily="18" charset="0"/>
            </a:endParaRPr>
          </a:p>
          <a:p>
            <a:pPr eaLnBrk="1" hangingPunct="1">
              <a:buFontTx/>
              <a:buNone/>
            </a:pPr>
            <a:r>
              <a:rPr lang="bg-BG" altLang="bg-BG" dirty="0">
                <a:latin typeface="Georgia" panose="02040502050405020303" pitchFamily="18" charset="0"/>
              </a:rPr>
              <a:t>	.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bg-BG" altLang="bg-BG" dirty="0">
              <a:latin typeface="Georgia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9935206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bg-BG" sz="2800" b="1" smtClean="0">
                <a:latin typeface="Arial Narrow" pitchFamily="34" charset="0"/>
              </a:rPr>
              <a:t>Причини и привилегии да сме част от  Ротари?</a:t>
            </a:r>
            <a:endParaRPr lang="bg-BG" altLang="bg-BG" sz="2800" smtClean="0">
              <a:latin typeface="Arial Narrow" pitchFamily="34" charset="0"/>
            </a:endParaRP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bg-BG" altLang="bg-BG" sz="2000" b="1" dirty="0" smtClean="0">
                <a:latin typeface="Georgia" pitchFamily="18" charset="0"/>
              </a:rPr>
              <a:t>Приятелство</a:t>
            </a:r>
            <a:r>
              <a:rPr lang="bg-BG" altLang="bg-BG" b="1" dirty="0" smtClean="0">
                <a:latin typeface="Georgia" pitchFamily="18" charset="0"/>
              </a:rPr>
              <a:t> -</a:t>
            </a:r>
            <a:r>
              <a:rPr lang="bg-BG" altLang="bg-BG" sz="1800" dirty="0" smtClean="0">
                <a:latin typeface="Georgia" pitchFamily="18" charset="0"/>
              </a:rPr>
              <a:t> Общуване с хора, споделящи сходни идеали и ценности</a:t>
            </a:r>
            <a:r>
              <a:rPr lang="bg-BG" altLang="bg-BG" sz="2000" dirty="0" smtClean="0">
                <a:latin typeface="Georgia" pitchFamily="18" charset="0"/>
              </a:rPr>
              <a:t>; 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Развитие на бизнеса, лично израстване и развитие, помощ – лична и професионална - </a:t>
            </a:r>
            <a:r>
              <a:rPr lang="bg-BG" altLang="bg-BG" sz="1800" dirty="0" smtClean="0">
                <a:latin typeface="Georgia" pitchFamily="18" charset="0"/>
              </a:rPr>
              <a:t>Втората първопричина за появата на Ротари е развитието на бизнеса. Ротари се състои от представители на най-различни бизнеси и професии, и като хора, които имат сходна ценностна система, следва да си помагаме, както в личен така и в професионален план. Ротари има изработена програма, по която се информираме за процесите в обществото, държавата и света. Всяка среща ни дава възможност да чуем различни лектори по различни актуални теми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Възможност , Престиж  - </a:t>
            </a:r>
            <a:r>
              <a:rPr lang="bg-BG" altLang="bg-BG" sz="1800" dirty="0" smtClean="0">
                <a:latin typeface="Georgia" pitchFamily="18" charset="0"/>
              </a:rPr>
              <a:t>Ротари е клуб с идеална цел. Неговата грижа е човечеството. Ротарианците служат на обществото на местно и световно ниво. Това е може би най-важната причина да станеш ротарианец: шансът да направиш нещо за някой друг и да усетиш удовлетворение от това.</a:t>
            </a:r>
            <a:r>
              <a:rPr lang="bg-BG" altLang="bg-BG" sz="2000" b="1" dirty="0" smtClean="0">
                <a:latin typeface="Georgia" pitchFamily="18" charset="0"/>
              </a:rPr>
              <a:t/>
            </a:r>
            <a:br>
              <a:rPr lang="bg-BG" altLang="bg-BG" sz="2000" b="1" dirty="0" smtClean="0">
                <a:latin typeface="Georgia" pitchFamily="18" charset="0"/>
              </a:rPr>
            </a:br>
            <a:endParaRPr lang="bg-BG" altLang="bg-BG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88682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bg-BG" sz="2800" smtClean="0">
                <a:latin typeface="Arial Narrow" pitchFamily="34" charset="0"/>
              </a:rPr>
              <a:t>Примерна рецепта за успешен клуб</a:t>
            </a:r>
          </a:p>
        </p:txBody>
      </p:sp>
      <p:sp>
        <p:nvSpPr>
          <p:cNvPr id="58371" name="Content Placeholder 4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bg-BG" altLang="bg-BG" sz="2000" b="1" dirty="0" smtClean="0">
                <a:latin typeface="Georgia" pitchFamily="18" charset="0"/>
              </a:rPr>
              <a:t>Среда на разбиране, приемане, доверие, водеща до ведра обстановка, приятелско общуване.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Изпълнение на проекти – традиционни и нови, с които да се гордеем и разказваме с удоволствие.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Да се организират пътувания  и срещи с други клубове! 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Да се организират събития за семействата и децата на ротарианците!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Да се канят лектори по различни теми!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Клубът да работи активно с общността и да е признат от нея!</a:t>
            </a:r>
          </a:p>
        </p:txBody>
      </p:sp>
    </p:spTree>
    <p:extLst>
      <p:ext uri="{BB962C8B-B14F-4D97-AF65-F5344CB8AC3E}">
        <p14:creationId xmlns:p14="http://schemas.microsoft.com/office/powerpoint/2010/main" val="4208403384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 descr="Pictur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4488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6" descr="Picture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0" y="5486400"/>
            <a:ext cx="365125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229600" cy="2854325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r>
              <a:rPr lang="bg-BG" altLang="bg-BG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Личният ни пример, на безкористна, всеотдайна и безусловна служба в полза на обществото следва ДА </a:t>
            </a:r>
            <a:r>
              <a:rPr lang="bg-BG" altLang="bg-BG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БЪДЕ ВДЪХНОВЕНИЕТО </a:t>
            </a:r>
            <a:r>
              <a:rPr lang="bg-BG" altLang="bg-BG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НА НАСТОЯЩИТЕ И БЪДЕЩИТЕ ЧЛЕНОВЕ НА РОТАРИ!</a:t>
            </a:r>
          </a:p>
          <a:p>
            <a:pPr>
              <a:defRPr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0877777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249549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tIns="576000" rIns="36000" bIns="0" anchor="ctr">
            <a:normAutofit fontScale="90000"/>
          </a:bodyPr>
          <a:lstStyle/>
          <a:p>
            <a:pPr algn="ctr"/>
            <a:r>
              <a:rPr lang="ru-RU" sz="3600" dirty="0" smtClean="0"/>
              <a:t>Устойчиви хуманитарни проекти в служба на общността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b="1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744"/>
            <a:ext cx="8153400" cy="9508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altLang="en-US" sz="2400" b="1" dirty="0" smtClean="0">
                <a:latin typeface="Georgia" panose="02040502050405020303" pitchFamily="18" charset="0"/>
                <a:cs typeface="Times New Roman" pitchFamily="18" charset="0"/>
              </a:rPr>
              <a:t>Константин Стоянов, РК Стара Загора</a:t>
            </a:r>
          </a:p>
          <a:p>
            <a:r>
              <a:rPr lang="ru-RU" altLang="en-US" sz="2400" dirty="0" smtClean="0">
                <a:latin typeface="Georgia" panose="02040502050405020303" pitchFamily="18" charset="0"/>
                <a:cs typeface="Times New Roman" pitchFamily="18" charset="0"/>
              </a:rPr>
              <a:t>Председател на подкомитета за Глобални грантове</a:t>
            </a:r>
            <a:endParaRPr lang="bg-BG" altLang="en-US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51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imn BG et R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695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dirty="0" smtClean="0">
                <a:latin typeface="Arial Narrow" pitchFamily="34" charset="0"/>
              </a:rPr>
              <a:t>КАКВО ТРЯБВА ДА ИМАТЕ ПРЕДВИД?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tIns="0" rIns="0" bIns="0"/>
          <a:lstStyle/>
          <a:p>
            <a:pPr marL="0" indent="0" eaLnBrk="1" fontAlgn="auto" hangingPunct="1">
              <a:spcAft>
                <a:spcPts val="300"/>
              </a:spcAft>
              <a:buFont typeface="Arial"/>
              <a:buNone/>
              <a:defRPr/>
            </a:pPr>
            <a:endParaRPr lang="en-US" sz="2400" b="1" u="sng" dirty="0" smtClean="0">
              <a:solidFill>
                <a:schemeClr val="accent1"/>
              </a:solidFill>
              <a:ea typeface="+mn-ea"/>
            </a:endParaRPr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Вашите проекти са Ротари в очите на обществото</a:t>
            </a:r>
            <a:r>
              <a:rPr lang="en-US" dirty="0" smtClean="0"/>
              <a:t/>
            </a:r>
            <a:br>
              <a:rPr lang="en-US" dirty="0" smtClean="0"/>
            </a:br>
            <a:endParaRPr lang="bg-BG" dirty="0" smtClean="0"/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Използвайте наличния ресурс за идеи</a:t>
            </a:r>
            <a:r>
              <a:rPr lang="en-US" dirty="0" smtClean="0"/>
              <a:t/>
            </a:r>
            <a:br>
              <a:rPr lang="en-US" dirty="0" smtClean="0"/>
            </a:br>
            <a:endParaRPr lang="bg-BG" dirty="0" smtClean="0"/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Ангажирайте целия клуб</a:t>
            </a:r>
          </a:p>
          <a:p>
            <a:pPr marL="339725" indent="-225425" eaLnBrk="1" fontAlgn="auto" hangingPunct="1">
              <a:spcAft>
                <a:spcPts val="900"/>
              </a:spcAft>
              <a:buClr>
                <a:schemeClr val="accent1"/>
              </a:buClr>
              <a:buSzPct val="125000"/>
              <a:buFont typeface="Arial" pitchFamily="34" charset="0"/>
              <a:buNone/>
              <a:defRPr/>
            </a:pPr>
            <a:endParaRPr lang="en-US" sz="1700" dirty="0">
              <a:ea typeface="+mn-ea"/>
            </a:endParaRP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548093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dirty="0" smtClean="0">
                <a:latin typeface="Arial Narrow" pitchFamily="34" charset="0"/>
              </a:rPr>
              <a:t>КОМИСИЯ ЗА ПРОЕКТИ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tIns="0" rIns="0" bIns="0"/>
          <a:lstStyle/>
          <a:p>
            <a:pPr marL="0" indent="0" eaLnBrk="1" fontAlgn="auto" hangingPunct="1">
              <a:spcAft>
                <a:spcPts val="300"/>
              </a:spcAft>
              <a:buFont typeface="Arial"/>
              <a:buNone/>
              <a:defRPr/>
            </a:pPr>
            <a:endParaRPr lang="en-US" sz="2400" b="1" u="sng" dirty="0" smtClean="0">
              <a:solidFill>
                <a:schemeClr val="accent1"/>
              </a:solidFill>
              <a:ea typeface="+mn-ea"/>
            </a:endParaRPr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Правилно побрани председател и членове</a:t>
            </a:r>
            <a:r>
              <a:rPr lang="en-US" dirty="0" smtClean="0"/>
              <a:t/>
            </a:r>
            <a:br>
              <a:rPr lang="en-US" dirty="0" smtClean="0"/>
            </a:br>
            <a:endParaRPr lang="bg-BG" dirty="0" smtClean="0"/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Стриктно следене за изпълнение на отговорностите</a:t>
            </a:r>
            <a:r>
              <a:rPr lang="en-US" dirty="0" smtClean="0"/>
              <a:t/>
            </a:r>
            <a:br>
              <a:rPr lang="en-US" dirty="0" smtClean="0"/>
            </a:br>
            <a:endParaRPr lang="bg-BG" dirty="0" smtClean="0"/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Работа с всички комисии и клуба</a:t>
            </a:r>
            <a:endParaRPr lang="en-US" dirty="0" smtClean="0"/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925194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ЩО Е УСТОЙЧИВОСТ СПОРЕД РОТАРИ?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endParaRPr lang="bg-BG" dirty="0" smtClean="0"/>
          </a:p>
          <a:p>
            <a:pPr marL="0" indent="0">
              <a:buClr>
                <a:srgbClr val="00B0F0"/>
              </a:buClr>
              <a:buNone/>
            </a:pPr>
            <a:r>
              <a:rPr lang="bg-BG" sz="3600" dirty="0" smtClean="0"/>
              <a:t>Възможността, </a:t>
            </a:r>
            <a:r>
              <a:rPr lang="bg-BG" sz="3600" dirty="0" smtClean="0">
                <a:solidFill>
                  <a:srgbClr val="00B0F0"/>
                </a:solidFill>
              </a:rPr>
              <a:t>след приключване </a:t>
            </a:r>
            <a:r>
              <a:rPr lang="bg-BG" sz="3600" dirty="0" smtClean="0"/>
              <a:t>на финансирането на проекта, той да продължава </a:t>
            </a:r>
            <a:r>
              <a:rPr lang="bg-BG" sz="3600" dirty="0" smtClean="0">
                <a:solidFill>
                  <a:srgbClr val="00B0F0"/>
                </a:solidFill>
              </a:rPr>
              <a:t>да</a:t>
            </a:r>
            <a:r>
              <a:rPr lang="bg-BG" sz="3600" dirty="0" smtClean="0"/>
              <a:t> </a:t>
            </a:r>
            <a:r>
              <a:rPr lang="bg-BG" sz="3600" dirty="0" smtClean="0">
                <a:solidFill>
                  <a:srgbClr val="00B0F0"/>
                </a:solidFill>
              </a:rPr>
              <a:t>удовлетворява</a:t>
            </a:r>
            <a:r>
              <a:rPr lang="bg-BG" sz="3600" dirty="0" smtClean="0"/>
              <a:t> идентифицираните </a:t>
            </a:r>
            <a:r>
              <a:rPr lang="bg-BG" sz="3600" dirty="0" smtClean="0">
                <a:solidFill>
                  <a:srgbClr val="00B0F0"/>
                </a:solidFill>
              </a:rPr>
              <a:t>нужди</a:t>
            </a:r>
            <a:r>
              <a:rPr lang="bg-BG" sz="3600" dirty="0" smtClean="0"/>
              <a:t> на общността в </a:t>
            </a:r>
            <a:r>
              <a:rPr lang="bg-BG" sz="3600" dirty="0" smtClean="0">
                <a:solidFill>
                  <a:srgbClr val="00B0F0"/>
                </a:solidFill>
              </a:rPr>
              <a:t>дългосрочен план</a:t>
            </a:r>
            <a:endParaRPr lang="bg-BG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55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ШЕСТТЕ ЕЛЕМЕНТА НА УСТОЙЧИВИЯ ПРОЕКТ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endParaRPr lang="bg-BG" dirty="0" smtClean="0"/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Проучете местната общност.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Стимулирайте другите да ръководят.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Оставете знание в общността.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Подкрепете местната икономика.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Помислете за последващо финансиране.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Измервайте успехите си.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913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ПРОУЧЕТЕ МЕСТНАТА ОБЩНОСТ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endParaRPr lang="en-US" dirty="0" smtClean="0"/>
          </a:p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са добре планирани, включват широк кръг от участници и отговарят на нуждите на общността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Покажете как ще отговорите на нуждите;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Открийте вашите най-ценни партньори;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23" t="13570" r="36867" b="78520"/>
          <a:stretch/>
        </p:blipFill>
        <p:spPr>
          <a:xfrm>
            <a:off x="6804248" y="4657034"/>
            <a:ext cx="1458558" cy="108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9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СТИМУЛИРАЙТЕ ДРУГИТЕ ДА РЪКОВОДЯТ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предлагат нещо повече на местната общност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Уверете се, че проектът е близък на крайните ползватели;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Открийте хората, които ще се грижат за резултатите от проекта;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15" t="29032" r="49726" b="63403"/>
          <a:stretch/>
        </p:blipFill>
        <p:spPr>
          <a:xfrm>
            <a:off x="5562600" y="4114800"/>
            <a:ext cx="3124809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60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ОСТАВЕТЕ ЗНАНИЕ В ОБЩНОСТТА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създават предпоставки за получаване на нови знания, умения и навици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Включете инициативи за обучение, квалификация или общностно развитие;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Търсете местни експерти и партньори;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00" t="47944" r="26707" b="48398"/>
          <a:stretch/>
        </p:blipFill>
        <p:spPr>
          <a:xfrm>
            <a:off x="4419600" y="5205122"/>
            <a:ext cx="2573093" cy="5538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2" t="38014" r="48000" b="48398"/>
          <a:stretch/>
        </p:blipFill>
        <p:spPr>
          <a:xfrm>
            <a:off x="2627784" y="4516822"/>
            <a:ext cx="1478632" cy="137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0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ПОДКРЕПЕТЕ МЕСТНАТА ИКОНОМИКА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използват изддръжливи и опазващи природата материали и технологии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Материалите от местни фирми са по-достъпни, когато приключи финансирането;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Интегрирайте местните в поддръжката на оборудването;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4" t="58044" r="45072" b="32997"/>
          <a:stretch/>
        </p:blipFill>
        <p:spPr>
          <a:xfrm>
            <a:off x="4932040" y="4725144"/>
            <a:ext cx="3129964" cy="117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24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ПОМИСЛЕТЕ ЗА ПОСЛЕДВАЩО ФИНАНСИРАНЕ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имат сигурен източник на  финансиране за поддържане на резултатите след приключването им: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Помислете как да помогнете на общностите сами да намират финансиране;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Трябва да докажете, че финансирането ще продължи;</a:t>
            </a:r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9" t="73013" r="34184" b="18118"/>
          <a:stretch/>
        </p:blipFill>
        <p:spPr>
          <a:xfrm>
            <a:off x="5508104" y="4797152"/>
            <a:ext cx="1725960" cy="970853"/>
          </a:xfrm>
          <a:prstGeom prst="snipRoundRect">
            <a:avLst>
              <a:gd name="adj1" fmla="val 16667"/>
              <a:gd name="adj2" fmla="val 50000"/>
            </a:avLst>
          </a:prstGeom>
        </p:spPr>
      </p:pic>
    </p:spTree>
    <p:extLst>
      <p:ext uri="{BB962C8B-B14F-4D97-AF65-F5344CB8AC3E}">
        <p14:creationId xmlns:p14="http://schemas.microsoft.com/office/powerpoint/2010/main" val="104431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ИЗМЕРВАЙТЕ УСПЕХИТЕ СИ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имат видими и измерими резултати: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Намерете правилния начин да измервате постигнатото;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Следете своевременно за резултатите и постигнатия напредък;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97" t="87521" r="33503" b="2904"/>
          <a:stretch/>
        </p:blipFill>
        <p:spPr>
          <a:xfrm>
            <a:off x="6084168" y="4005064"/>
            <a:ext cx="1347247" cy="162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7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39952" y="2924944"/>
            <a:ext cx="53476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err="1" smtClean="0">
                <a:ln>
                  <a:noFill/>
                </a:ln>
                <a:solidFill>
                  <a:srgbClr val="958D85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  <a:hlinkClick r:id="rId2" action="ppaction://hlinkfile"/>
              </a:rPr>
              <a:t>sdfsf</a:t>
            </a:r>
            <a:endParaRPr kumimoji="0" lang="bg-BG" sz="1800" b="0" i="0" u="none" strike="noStrike" cap="none" spc="0" normalizeH="0" baseline="0" dirty="0">
              <a:ln>
                <a:noFill/>
              </a:ln>
              <a:solidFill>
                <a:srgbClr val="958D85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7" y="515184"/>
            <a:ext cx="9148557" cy="514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45974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КАКВО КАЗВА БАРИ РАСИН?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Увеличете броя на членовете си, ангажирани в клубните проекти за служба</a:t>
            </a:r>
          </a:p>
          <a:p>
            <a:pPr>
              <a:buClr>
                <a:srgbClr val="00B0F0"/>
              </a:buClr>
            </a:pPr>
            <a:r>
              <a:rPr lang="bg-BG" dirty="0" smtClean="0"/>
              <a:t>Изпълнете значим местен или международен проект в една от шестте зони на фокус на Ротари</a:t>
            </a:r>
          </a:p>
          <a:p>
            <a:pPr>
              <a:buClr>
                <a:srgbClr val="00B0F0"/>
              </a:buClr>
            </a:pPr>
            <a:r>
              <a:rPr lang="bg-BG" dirty="0" smtClean="0"/>
              <a:t>Споделете успешен клубен проект в </a:t>
            </a:r>
            <a:r>
              <a:rPr lang="en-US" dirty="0" smtClean="0"/>
              <a:t>Rotary Showcase</a:t>
            </a:r>
            <a:r>
              <a:rPr lang="bg-BG" dirty="0" smtClean="0"/>
              <a:t> (дейности, събрани средства и време доброволен труд)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7054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МИСЛЕТЕ УСТОЙЧИВО!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4315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27311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8353" y="3382920"/>
            <a:ext cx="9252520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ctr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2800" dirty="0" smtClean="0">
                <a:latin typeface="Georgia" panose="02040502050405020303" pitchFamily="18" charset="0"/>
              </a:rPr>
              <a:t>Подобряване на публичния имидж и информираност за Ротари</a:t>
            </a:r>
            <a:endParaRPr lang="en-US" sz="2800" dirty="0">
              <a:latin typeface="Georgia" panose="020405020504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71800" y="620687"/>
            <a:ext cx="256833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Анелия Дошева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7" name="Picture 3" descr="D:\rotary\0000 Vesko\grafics\SMALLER-ONLY-LOGO-BULGARIAN-HORIZONT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9552" y="5013176"/>
            <a:ext cx="6400800" cy="43204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dirty="0" smtClean="0"/>
              <a:t>Анелия Дошева, ПДГ</a:t>
            </a:r>
            <a:endParaRPr lang="en-US" dirty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498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26369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g-BG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Стратегически план</a:t>
            </a:r>
          </a:p>
          <a:p>
            <a:pPr algn="ctr"/>
            <a:r>
              <a:rPr lang="bg-BG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 2017 – 2020 г.</a:t>
            </a:r>
            <a:endParaRPr lang="bg-BG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44451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397869" y="1772816"/>
            <a:ext cx="639630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е</a:t>
            </a:r>
          </a:p>
          <a:p>
            <a:pPr algn="ctr"/>
            <a:r>
              <a:rPr lang="bg-BG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приоритетната цел</a:t>
            </a:r>
          </a:p>
          <a:p>
            <a:pPr algn="ctr"/>
            <a:r>
              <a:rPr lang="bg-BG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в развитието</a:t>
            </a:r>
          </a:p>
          <a:p>
            <a:pPr algn="ctr"/>
            <a:r>
              <a:rPr lang="bg-BG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и дейността на Д 2482</a:t>
            </a:r>
            <a:endParaRPr lang="bg-BG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14607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dirty="0" smtClean="0">
                <a:ea typeface="Calibri"/>
                <a:cs typeface="Times New Roman"/>
              </a:rPr>
              <a:t>	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Българските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ротарианци имат създадени традиции в изпълнението на тази своя основна цел, но и непрестанно търсят и разширяват дейностите в сферата на връзките с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обществеността.</a:t>
            </a:r>
          </a:p>
          <a:p>
            <a:pPr algn="just"/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	Д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2482 базира своята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дейност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на най–новото и атрактивното от опита на РИ, обучението на ротарианците от </a:t>
            </a:r>
            <a:r>
              <a:rPr lang="bg-BG" sz="3000">
                <a:latin typeface="Arial Narrow" panose="020B0606020202030204" pitchFamily="34" charset="0"/>
                <a:ea typeface="Calibri"/>
                <a:cs typeface="Times New Roman"/>
              </a:rPr>
              <a:t>Ротари </a:t>
            </a:r>
            <a:r>
              <a:rPr lang="bg-BG" sz="3000" smtClean="0">
                <a:latin typeface="Arial Narrow" panose="020B0606020202030204" pitchFamily="34" charset="0"/>
                <a:ea typeface="Calibri"/>
                <a:cs typeface="Times New Roman"/>
              </a:rPr>
              <a:t>България,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както и на професионалните умения и възможности на Комитета за връзки с обществеността.</a:t>
            </a:r>
            <a:endParaRPr lang="bg-BG" sz="3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2905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dirty="0" smtClean="0">
                <a:ea typeface="Calibri"/>
                <a:cs typeface="Times New Roman"/>
              </a:rPr>
              <a:t>	</a:t>
            </a:r>
            <a:r>
              <a:rPr lang="bg-BG" sz="3200" dirty="0">
                <a:ea typeface="Calibri"/>
                <a:cs typeface="Times New Roman"/>
              </a:rPr>
              <a:t>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Включването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на ротарианци,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професионално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ангажирани в сферата на връзките с обществеността и маркетинга, допринася за правилното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и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навременно включване на средства, канали и инструменти за въздействие, както и при провеждането и измерването на успеха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на ротарианските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проекти,  кампании и събития.</a:t>
            </a:r>
            <a:endParaRPr lang="bg-BG" sz="3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2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14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Основните задачи, които Д 2482 си поставя и следва са:</a:t>
            </a:r>
            <a:endParaRPr lang="bg-BG" sz="1100" dirty="0"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подготовка, обучение и развитие на ротарианци от всеки клуб в Дистрикта в сферата на ПР дейностите;</a:t>
            </a:r>
            <a:endParaRPr lang="bg-BG" sz="1100" dirty="0"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провеждане на семинари и обучение по клубове;</a:t>
            </a:r>
            <a:endParaRPr lang="bg-BG" sz="11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678010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75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използване ресурсите на Ротари бранд центъра;</a:t>
            </a:r>
            <a:endParaRPr lang="bg-BG" sz="1100" dirty="0"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подготовка, използване и проследяване при комуникация на темплейти, графични насоки и други визии и ресурси на бранда, за да стане Ротари разпознаваем;</a:t>
            </a:r>
            <a:endParaRPr lang="bg-BG" sz="11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75443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133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75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активно </a:t>
            </a:r>
            <a:r>
              <a:rPr lang="bg-BG" sz="3000" dirty="0">
                <a:latin typeface="Arial Narrow" panose="020B0606020202030204" pitchFamily="34" charset="0"/>
              </a:rPr>
              <a:t>и въздействащо съдържание и визия на дигиталните медии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bg-BG" sz="3000" dirty="0">
                <a:latin typeface="Arial Narrow" panose="020B0606020202030204" pitchFamily="34" charset="0"/>
              </a:rPr>
              <a:t>редовна актуализация на дистриктния и клубните сайтове и профили в социалните мрежи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974081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75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по-активно </a:t>
            </a:r>
            <a:r>
              <a:rPr lang="bg-BG" sz="3000" dirty="0">
                <a:latin typeface="Arial Narrow" panose="020B0606020202030204" pitchFamily="34" charset="0"/>
              </a:rPr>
              <a:t>включване в дейността по отразяването на дейността на Ротари чрез "класическите медии"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bg-BG" sz="3000" dirty="0">
                <a:latin typeface="Arial Narrow" panose="020B0606020202030204" pitchFamily="34" charset="0"/>
              </a:rPr>
              <a:t>подготовка на материали за телевизии, печатни издания и на списанието на Ротари България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012719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22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насърчаване </a:t>
            </a:r>
            <a:r>
              <a:rPr lang="bg-BG" sz="3000" dirty="0">
                <a:latin typeface="Arial Narrow" panose="020B0606020202030204" pitchFamily="34" charset="0"/>
              </a:rPr>
              <a:t>и организиране на събития, проекти и дейности, свързани със зоните на фокус на Ротари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bg-BG" sz="3000" dirty="0">
                <a:latin typeface="Arial Narrow" panose="020B0606020202030204" pitchFamily="34" charset="0"/>
              </a:rPr>
              <a:t>акцентиране на влиянието и ползите за местното общество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50892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2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създаване </a:t>
            </a:r>
            <a:r>
              <a:rPr lang="bg-BG" sz="3000" dirty="0">
                <a:latin typeface="Arial Narrow" panose="020B0606020202030204" pitchFamily="34" charset="0"/>
              </a:rPr>
              <a:t>на екип и екшън план по кризисен Пи </a:t>
            </a:r>
            <a:r>
              <a:rPr lang="bg-BG" sz="3000" dirty="0" smtClean="0">
                <a:latin typeface="Arial Narrow" panose="020B0606020202030204" pitchFamily="34" charset="0"/>
              </a:rPr>
              <a:t>Ар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 smtClean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>
                <a:latin typeface="Arial Narrow" panose="020B0606020202030204" pitchFamily="34" charset="0"/>
              </a:rPr>
              <a:t>"събиране" на добрия пример, представяне на проекти и събития в клубовете и мултиплицирането им</a:t>
            </a:r>
            <a:r>
              <a:rPr lang="bg-BG" sz="3000" dirty="0" smtClean="0">
                <a:latin typeface="Arial Narrow" panose="020B0606020202030204" pitchFamily="34" charset="0"/>
              </a:rPr>
              <a:t>;</a:t>
            </a:r>
            <a:endParaRPr lang="bg-BG" sz="3000" dirty="0">
              <a:latin typeface="Arial Narrow" panose="020B0606020202030204" pitchFamily="34" charset="0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>
                <a:latin typeface="Arial Narrow" panose="020B0606020202030204" pitchFamily="34" charset="0"/>
              </a:rPr>
              <a:t>органнизиране на местни и международни форуми по важни за обществото </a:t>
            </a:r>
            <a:r>
              <a:rPr lang="bg-BG" sz="3000" dirty="0" smtClean="0">
                <a:latin typeface="Arial Narrow" panose="020B0606020202030204" pitchFamily="34" charset="0"/>
              </a:rPr>
              <a:t>теми;</a:t>
            </a:r>
            <a:endParaRPr lang="bg-BG" sz="3000" dirty="0" smtClean="0"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097302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290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продължаване </a:t>
            </a:r>
            <a:r>
              <a:rPr lang="bg-BG" sz="3000" dirty="0">
                <a:latin typeface="Arial Narrow" panose="020B0606020202030204" pitchFamily="34" charset="0"/>
              </a:rPr>
              <a:t>и подкрепа на партньорства с държавни и неправителствени </a:t>
            </a:r>
            <a:r>
              <a:rPr lang="bg-BG" sz="3000" dirty="0" smtClean="0">
                <a:latin typeface="Arial Narrow" panose="020B0606020202030204" pitchFamily="34" charset="0"/>
              </a:rPr>
              <a:t>организации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 smtClean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>
                <a:latin typeface="Arial Narrow" panose="020B0606020202030204" pitchFamily="34" charset="0"/>
              </a:rPr>
              <a:t>целенасочена работа с младежки програми и организации</a:t>
            </a:r>
            <a:r>
              <a:rPr lang="bg-BG" sz="3000" dirty="0" smtClean="0">
                <a:latin typeface="Arial Narrow" panose="020B0606020202030204" pitchFamily="34" charset="0"/>
              </a:rPr>
              <a:t>.</a:t>
            </a:r>
            <a:endParaRPr lang="bg-BG" sz="3000" dirty="0">
              <a:latin typeface="Arial Narrow" panose="020B0606020202030204" pitchFamily="3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459068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>
                <a:solidFill>
                  <a:prstClr val="white"/>
                </a:solidFill>
              </a:rPr>
              <a:t>Подобряване на публичния имидж и информираност за Ротари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2442" y="2967335"/>
            <a:ext cx="8499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1" spc="100" dirty="0" smtClean="0">
                <a:ln w="18000">
                  <a:solidFill>
                    <a:srgbClr val="4F81BD">
                      <a:satMod val="200000"/>
                      <a:tint val="72000"/>
                    </a:srgbClr>
                  </a:solidFill>
                  <a:prstDash val="solid"/>
                </a:ln>
                <a:solidFill>
                  <a:srgbClr val="4F81BD">
                    <a:satMod val="280000"/>
                    <a:tint val="100000"/>
                    <a:alpha val="5700"/>
                  </a:srgbClr>
                </a:solidFill>
                <a:effectLst>
                  <a:outerShdw blurRad="25000" dist="20000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</a:rPr>
              <a:t>Благодаря за вниманието!</a:t>
            </a:r>
            <a:endParaRPr lang="en-US" sz="5400" b="1" spc="100" dirty="0">
              <a:ln w="18000">
                <a:solidFill>
                  <a:srgbClr val="4F81BD">
                    <a:satMod val="200000"/>
                    <a:tint val="72000"/>
                  </a:srgbClr>
                </a:solidFill>
                <a:prstDash val="solid"/>
              </a:ln>
              <a:solidFill>
                <a:srgbClr val="4F81BD">
                  <a:satMod val="280000"/>
                  <a:tint val="100000"/>
                  <a:alpha val="5700"/>
                </a:srgbClr>
              </a:solidFill>
              <a:effectLst>
                <a:outerShdw blurRad="25000" dist="20000" dir="16020000" algn="tl">
                  <a:srgbClr val="4F81BD">
                    <a:satMod val="200000"/>
                    <a:shade val="1000"/>
                    <a:alpha val="6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70832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48404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-27596" y="2924944"/>
            <a:ext cx="9328720" cy="1368152"/>
          </a:xfrm>
        </p:spPr>
        <p:txBody>
          <a:bodyPr tIns="576000" rIns="36000" bIns="0" anchor="ctr">
            <a:noAutofit/>
          </a:bodyPr>
          <a:lstStyle/>
          <a:p>
            <a:pPr algn="ctr"/>
            <a:r>
              <a:rPr lang="ru-RU" sz="2400" dirty="0" smtClean="0"/>
              <a:t>Обсъждане и приемане на годишния финансов отчет </a:t>
            </a:r>
            <a:br>
              <a:rPr lang="ru-RU" sz="2400" dirty="0" smtClean="0"/>
            </a:br>
            <a:r>
              <a:rPr lang="ru-RU" sz="2400" dirty="0" smtClean="0"/>
              <a:t>на дистрикта за 2016-2017 г, съгласн параграф 16.0604 от Правилника на РИ</a:t>
            </a:r>
            <a:endParaRPr lang="en-US" sz="3200" b="1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744"/>
            <a:ext cx="8153400" cy="9508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altLang="en-US" sz="2400" b="1" dirty="0" smtClean="0">
                <a:latin typeface="Georgia" panose="02040502050405020303" pitchFamily="18" charset="0"/>
                <a:cs typeface="Times New Roman" pitchFamily="18" charset="0"/>
              </a:rPr>
              <a:t>Димитър Димитров, ПДГ</a:t>
            </a:r>
          </a:p>
        </p:txBody>
      </p:sp>
    </p:spTree>
    <p:extLst>
      <p:ext uri="{BB962C8B-B14F-4D97-AF65-F5344CB8AC3E}">
        <p14:creationId xmlns:p14="http://schemas.microsoft.com/office/powerpoint/2010/main" val="160381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tIns="0" rIns="0" bIns="0" anchor="ctr"/>
          <a:lstStyle/>
          <a:p>
            <a:pPr marL="339725" indent="-225425" eaLnBrk="1" fontAlgn="auto" hangingPunct="1">
              <a:spcAft>
                <a:spcPts val="900"/>
              </a:spcAft>
              <a:buClr>
                <a:schemeClr val="accent1"/>
              </a:buClr>
              <a:buSzPct val="125000"/>
              <a:buFont typeface="Arial" pitchFamily="34" charset="0"/>
              <a:buNone/>
              <a:defRPr/>
            </a:pPr>
            <a:endParaRPr lang="en-US" sz="1700" dirty="0">
              <a:ea typeface="+mn-ea"/>
            </a:endParaRPr>
          </a:p>
          <a:p>
            <a:pPr marL="285750" indent="-285750" algn="ctr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6784" y="2835350"/>
            <a:ext cx="3017812" cy="11079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bg-BG" sz="6600" b="0" i="0" u="none" strike="noStrike" cap="none" spc="0" normalizeH="0" baseline="0" dirty="0" smtClean="0">
                <a:ln>
                  <a:noFill/>
                </a:ln>
                <a:solidFill>
                  <a:srgbClr val="958D85"/>
                </a:solidFill>
                <a:effectLst/>
                <a:uFillTx/>
                <a:latin typeface="Georgia" panose="02040502050405020303" pitchFamily="18" charset="0"/>
                <a:sym typeface="Calibri"/>
                <a:hlinkClick r:id="rId3" action="ppaction://hlinkpres?slideindex=1&amp;slidetitle="/>
              </a:rPr>
              <a:t>Доклад</a:t>
            </a:r>
            <a:endParaRPr kumimoji="0" lang="bg-BG" sz="6600" b="0" i="0" u="none" strike="noStrike" cap="none" spc="0" normalizeH="0" baseline="0" dirty="0">
              <a:ln>
                <a:noFill/>
              </a:ln>
              <a:solidFill>
                <a:srgbClr val="958D85"/>
              </a:solidFill>
              <a:effectLst/>
              <a:uFillTx/>
              <a:latin typeface="Georgia" panose="02040502050405020303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97428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153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Title 4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</p:spPr>
        <p:txBody>
          <a:bodyPr anchor="ctr"/>
          <a:lstStyle/>
          <a:p>
            <a:pPr algn="ctr">
              <a:defRPr sz="36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bg-BG" dirty="0" smtClean="0"/>
              <a:t>ЦЕЛИ НА ДИСТРИКТА</a:t>
            </a:r>
            <a:endParaRPr dirty="0"/>
          </a:p>
        </p:txBody>
      </p:sp>
      <p:sp>
        <p:nvSpPr>
          <p:cNvPr id="521" name="Rectangle 3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dirty="0" err="1"/>
              <a:t>Веселин</a:t>
            </a:r>
            <a:r>
              <a:rPr dirty="0"/>
              <a:t> </a:t>
            </a:r>
            <a:r>
              <a:rPr dirty="0" err="1"/>
              <a:t>Димитров</a:t>
            </a:r>
            <a:r>
              <a:rPr dirty="0"/>
              <a:t>, ДГЕ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Title 4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defRPr sz="36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bg-BG" sz="2400" dirty="0" smtClean="0"/>
              <a:t>Обсъждане на предложение за членски внос  и параметри на бюджета</a:t>
            </a:r>
            <a:endParaRPr sz="2400" dirty="0"/>
          </a:p>
        </p:txBody>
      </p:sp>
      <p:sp>
        <p:nvSpPr>
          <p:cNvPr id="521" name="Rectangle 3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dirty="0" err="1"/>
              <a:t>Веселин</a:t>
            </a:r>
            <a:r>
              <a:rPr dirty="0"/>
              <a:t> </a:t>
            </a:r>
            <a:r>
              <a:rPr dirty="0" err="1"/>
              <a:t>Димитров</a:t>
            </a:r>
            <a:r>
              <a:rPr dirty="0"/>
              <a:t>, ДГЕ</a:t>
            </a:r>
          </a:p>
        </p:txBody>
      </p:sp>
    </p:spTree>
    <p:extLst>
      <p:ext uri="{BB962C8B-B14F-4D97-AF65-F5344CB8AC3E}">
        <p14:creationId xmlns:p14="http://schemas.microsoft.com/office/powerpoint/2010/main" val="39079711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tIns="0" rIns="0" bIns="0" anchor="ctr"/>
          <a:lstStyle/>
          <a:p>
            <a:pPr marL="339725" indent="-225425" eaLnBrk="1" fontAlgn="auto" hangingPunct="1">
              <a:spcAft>
                <a:spcPts val="900"/>
              </a:spcAft>
              <a:buClr>
                <a:schemeClr val="accent1"/>
              </a:buClr>
              <a:buSzPct val="125000"/>
              <a:buFont typeface="Arial" pitchFamily="34" charset="0"/>
              <a:buNone/>
              <a:defRPr/>
            </a:pPr>
            <a:endParaRPr lang="en-US" sz="1700" dirty="0">
              <a:ea typeface="+mn-ea"/>
            </a:endParaRPr>
          </a:p>
          <a:p>
            <a:pPr marL="285750" indent="-285750" algn="ctr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2924944"/>
            <a:ext cx="6704719" cy="769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bg-BG" sz="4400" b="0" i="0" u="none" strike="noStrike" cap="none" spc="0" normalizeH="0" baseline="0" dirty="0" smtClean="0">
                <a:ln>
                  <a:noFill/>
                </a:ln>
                <a:solidFill>
                  <a:srgbClr val="958D85"/>
                </a:solidFill>
                <a:effectLst/>
                <a:uFillTx/>
                <a:latin typeface="Georgia" panose="02040502050405020303" pitchFamily="18" charset="0"/>
                <a:sym typeface="Calibri"/>
                <a:hlinkClick r:id="rId3" action="ppaction://hlinkfile"/>
              </a:rPr>
              <a:t>Предложение за Бюджет</a:t>
            </a:r>
            <a:endParaRPr kumimoji="0" lang="bg-BG" sz="4400" b="0" i="0" u="none" strike="noStrike" cap="none" spc="0" normalizeH="0" baseline="0" dirty="0">
              <a:ln>
                <a:noFill/>
              </a:ln>
              <a:solidFill>
                <a:srgbClr val="958D85"/>
              </a:solidFill>
              <a:effectLst/>
              <a:uFillTx/>
              <a:latin typeface="Georgia" panose="02040502050405020303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60790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3588" y="3075058"/>
            <a:ext cx="7416824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bg-BG" sz="4000" dirty="0" smtClean="0">
                <a:solidFill>
                  <a:schemeClr val="bg1"/>
                </a:solidFill>
              </a:rPr>
              <a:t>Благодаря за вниманието</a:t>
            </a:r>
            <a:endParaRPr kumimoji="0" lang="bg-BG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53955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Познаване на Ротари…"/>
          <p:cNvSpPr txBox="1">
            <a:spLocks noGrp="1"/>
          </p:cNvSpPr>
          <p:nvPr>
            <p:ph type="body" sz="half" idx="1"/>
          </p:nvPr>
        </p:nvSpPr>
        <p:spPr>
          <a:xfrm>
            <a:off x="298347" y="2200737"/>
            <a:ext cx="8547306" cy="2456526"/>
          </a:xfrm>
          <a:prstGeom prst="rect">
            <a:avLst/>
          </a:prstGeom>
        </p:spPr>
        <p:txBody>
          <a:bodyPr/>
          <a:lstStyle/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Подкрепа за устойчиво развитие на клубовете</a:t>
            </a: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 smtClean="0"/>
              <a:t>Познаване</a:t>
            </a:r>
            <a:r>
              <a:rPr dirty="0" smtClean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 smtClean="0"/>
              <a:t>Ротари</a:t>
            </a: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Подпомагане на клубовете за развитие на лидерството</a:t>
            </a: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Ангажиране в подготовката и провеждането на клубни обучения</a:t>
            </a:r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sp>
        <p:nvSpPr>
          <p:cNvPr id="542" name="Цели на Дистрикт 2482 за 2018-19 годин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 err="1"/>
              <a:t>Цели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Дистрикт</a:t>
            </a:r>
            <a:r>
              <a:rPr dirty="0"/>
              <a:t> 2482 </a:t>
            </a:r>
            <a:r>
              <a:rPr dirty="0" err="1"/>
              <a:t>за</a:t>
            </a:r>
            <a:r>
              <a:rPr dirty="0"/>
              <a:t> 2018-19 </a:t>
            </a:r>
            <a:r>
              <a:rPr dirty="0" err="1"/>
              <a:t>година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Изпращане на 1 стипендиант по програмата Ротари Център за мир.…"/>
          <p:cNvSpPr txBox="1">
            <a:spLocks noGrp="1"/>
          </p:cNvSpPr>
          <p:nvPr>
            <p:ph type="body" sz="half" idx="1"/>
          </p:nvPr>
        </p:nvSpPr>
        <p:spPr>
          <a:xfrm>
            <a:off x="227475" y="2431819"/>
            <a:ext cx="8843790" cy="1994362"/>
          </a:xfrm>
          <a:prstGeom prst="rect">
            <a:avLst/>
          </a:prstGeom>
        </p:spPr>
        <p:txBody>
          <a:bodyPr/>
          <a:lstStyle/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Изпращане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 </a:t>
            </a:r>
            <a:r>
              <a:rPr dirty="0" err="1"/>
              <a:t>стипендиант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програмата</a:t>
            </a:r>
            <a:r>
              <a:rPr dirty="0"/>
              <a:t> </a:t>
            </a:r>
            <a:r>
              <a:rPr dirty="0" err="1"/>
              <a:t>Ротари</a:t>
            </a:r>
            <a:r>
              <a:rPr dirty="0"/>
              <a:t> </a:t>
            </a:r>
            <a:r>
              <a:rPr dirty="0" err="1"/>
              <a:t>Център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мир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Реализиране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 </a:t>
            </a:r>
            <a:r>
              <a:rPr dirty="0" err="1"/>
              <a:t>проект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професионално</a:t>
            </a:r>
            <a:r>
              <a:rPr dirty="0"/>
              <a:t> </a:t>
            </a:r>
            <a:r>
              <a:rPr dirty="0" err="1"/>
              <a:t>обучение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Реализиране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кампании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набиране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дарения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Годишния</a:t>
            </a:r>
            <a:r>
              <a:rPr dirty="0"/>
              <a:t> </a:t>
            </a:r>
            <a:r>
              <a:rPr dirty="0" err="1"/>
              <a:t>фонд</a:t>
            </a:r>
            <a:r>
              <a:rPr dirty="0"/>
              <a:t> и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Полио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Подготовка</a:t>
            </a:r>
            <a:r>
              <a:rPr dirty="0"/>
              <a:t> и </a:t>
            </a:r>
            <a:r>
              <a:rPr dirty="0" err="1"/>
              <a:t>кандидатстване</a:t>
            </a:r>
            <a:r>
              <a:rPr dirty="0"/>
              <a:t> с 3 </a:t>
            </a:r>
            <a:r>
              <a:rPr dirty="0" err="1"/>
              <a:t>Глобални</a:t>
            </a:r>
            <a:r>
              <a:rPr dirty="0"/>
              <a:t> </a:t>
            </a:r>
            <a:r>
              <a:rPr dirty="0" err="1"/>
              <a:t>гранта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Увеличение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членовете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Обществото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Пол</a:t>
            </a:r>
            <a:r>
              <a:rPr dirty="0"/>
              <a:t> </a:t>
            </a:r>
            <a:r>
              <a:rPr dirty="0" err="1"/>
              <a:t>Харис</a:t>
            </a:r>
            <a:r>
              <a:rPr dirty="0"/>
              <a:t>.</a:t>
            </a:r>
          </a:p>
        </p:txBody>
      </p:sp>
      <p:sp>
        <p:nvSpPr>
          <p:cNvPr id="548" name="Цели на Дистрикт 2482 за 2018-19 годин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Цели на Дистрикт 2482 за 2018-19 година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Подобряване осведомеността на обществото за Ротари. Използване на дигиталните медии и социалните мрежи съгласно правилата на Ротари.…"/>
          <p:cNvSpPr txBox="1">
            <a:spLocks noGrp="1"/>
          </p:cNvSpPr>
          <p:nvPr>
            <p:ph type="body" sz="half" idx="1"/>
          </p:nvPr>
        </p:nvSpPr>
        <p:spPr>
          <a:xfrm>
            <a:off x="309665" y="2215569"/>
            <a:ext cx="8524670" cy="2426863"/>
          </a:xfrm>
          <a:prstGeom prst="rect">
            <a:avLst/>
          </a:prstGeom>
        </p:spPr>
        <p:txBody>
          <a:bodyPr/>
          <a:lstStyle/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Подобряване осведомеността на обществото за Ротари. Използване на дигиталните медии и социалните мрежи съгласно правилата на Ротари.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Публикуване на реализирани проекти на клубовете в местни медии и rotary.org.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Подпомагане клубовете в работата им с Интеракт и Ротаракт.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Подпомагане клубовете спонсориращи участници по програмата ММО.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Провеждане на 2 семинара RYLA.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Реализиране на ротариански приятелски обмен.</a:t>
            </a:r>
          </a:p>
        </p:txBody>
      </p:sp>
      <p:sp>
        <p:nvSpPr>
          <p:cNvPr id="551" name="Цели на Дистрикт 2482 за 2018-19 годин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Цели на Дистрикт 2482 за 2018-19 година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3588" y="3075058"/>
            <a:ext cx="7416824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bg-BG" sz="4000" dirty="0" smtClean="0">
                <a:solidFill>
                  <a:schemeClr val="bg1"/>
                </a:solidFill>
              </a:rPr>
              <a:t>Благодаря за вниманието</a:t>
            </a:r>
            <a:endParaRPr kumimoji="0" lang="bg-BG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DTeamPresentationsSliven">
  <a:themeElements>
    <a:clrScheme name="Template DTeamPresentationsSliven">
      <a:dk1>
        <a:srgbClr val="FFFFFF"/>
      </a:dk1>
      <a:lt1>
        <a:srgbClr val="958D85"/>
      </a:lt1>
      <a:dk2>
        <a:srgbClr val="A7A7A7"/>
      </a:dk2>
      <a:lt2>
        <a:srgbClr val="535353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FF00FF"/>
      </a:folHlink>
    </a:clrScheme>
    <a:fontScheme name="Template DTeamPresentationsSliven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plate DTeamPresentationsSlive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plate DTeamPresentationsSliven">
  <a:themeElements>
    <a:clrScheme name="Template DTeamPresentationsSlive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FF00FF"/>
      </a:folHlink>
    </a:clrScheme>
    <a:fontScheme name="Template DTeamPresentationsSliven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plate DTeamPresentationsSlive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2029</Words>
  <Application>Microsoft Office PowerPoint</Application>
  <PresentationFormat>On-screen Show (4:3)</PresentationFormat>
  <Paragraphs>215</Paragraphs>
  <Slides>52</Slides>
  <Notes>16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Template DTeamPresentationsSliven</vt:lpstr>
      <vt:lpstr>PowerPoint Presentation</vt:lpstr>
      <vt:lpstr>PowerPoint Presentation</vt:lpstr>
      <vt:lpstr>PowerPoint Presentation</vt:lpstr>
      <vt:lpstr>PowerPoint Presentation</vt:lpstr>
      <vt:lpstr>ЦЕЛИ НА ДИСТРИКТА</vt:lpstr>
      <vt:lpstr>Цели на Дистрикт 2482 за 2018-19 година</vt:lpstr>
      <vt:lpstr>Цели на Дистрикт 2482 за 2018-19 година</vt:lpstr>
      <vt:lpstr>Цели на Дистрикт 2482 за 2018-19 година</vt:lpstr>
      <vt:lpstr>PowerPoint Presentation</vt:lpstr>
      <vt:lpstr>PowerPoint Presentation</vt:lpstr>
      <vt:lpstr> Развитие на членството и подкрепа за силни клубове</vt:lpstr>
      <vt:lpstr>Светът се променя всяка секунда ....</vt:lpstr>
      <vt:lpstr>„Доведи един, ...............“ лозунг на СД на РИ юни 2009</vt:lpstr>
      <vt:lpstr>...................,запази един” лозунг на РИ юни 2009</vt:lpstr>
      <vt:lpstr>Причини и привилегии да сме част от  Ротари?</vt:lpstr>
      <vt:lpstr>Примерна рецепта за успешен клуб</vt:lpstr>
      <vt:lpstr>PowerPoint Presentation</vt:lpstr>
      <vt:lpstr>PowerPoint Presentation</vt:lpstr>
      <vt:lpstr>Устойчиви хуманитарни проекти в служба на общността </vt:lpstr>
      <vt:lpstr>КАКВО ТРЯБВА ДА ИМАТЕ ПРЕДВИД?</vt:lpstr>
      <vt:lpstr>КОМИСИЯ ЗА ПРОЕКТИ</vt:lpstr>
      <vt:lpstr>ЩО Е УСТОЙЧИВОСТ СПОРЕД РОТАРИ?</vt:lpstr>
      <vt:lpstr>ШЕСТТЕ ЕЛЕМЕНТА НА УСТОЙЧИВИЯ ПРОЕКТ</vt:lpstr>
      <vt:lpstr>ПРОУЧЕТЕ МЕСТНАТА ОБЩНОСТ</vt:lpstr>
      <vt:lpstr>СТИМУЛИРАЙТЕ ДРУГИТЕ ДА РЪКОВОДЯТ</vt:lpstr>
      <vt:lpstr>ОСТАВЕТЕ ЗНАНИЕ В ОБЩНОСТТА</vt:lpstr>
      <vt:lpstr>ПОДКРЕПЕТЕ МЕСТНАТА ИКОНОМИКА</vt:lpstr>
      <vt:lpstr>ПОМИСЛЕТЕ ЗА ПОСЛЕДВАЩО ФИНАНСИРАНЕ</vt:lpstr>
      <vt:lpstr>ИЗМЕРВАЙТЕ УСПЕХИТЕ СИ</vt:lpstr>
      <vt:lpstr>КАКВО КАЗВА БАРИ РАСИН?</vt:lpstr>
      <vt:lpstr>МИСЛЕТЕ УСТОЙЧИВО!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Обсъждане и приемане на годишния финансов отчет  на дистрикта за 2016-2017 г, съгласн параграф 16.0604 от Правилника на РИ</vt:lpstr>
      <vt:lpstr>PowerPoint Presentation</vt:lpstr>
      <vt:lpstr>PowerPoint Presentation</vt:lpstr>
      <vt:lpstr>Обсъждане на предложение за членски внос  и параметри на бюджета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ve$ELin</dc:creator>
  <cp:lastModifiedBy>Windows User</cp:lastModifiedBy>
  <cp:revision>54</cp:revision>
  <dcterms:modified xsi:type="dcterms:W3CDTF">2018-03-25T07:02:25Z</dcterms:modified>
</cp:coreProperties>
</file>